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5" r:id="rId11"/>
    <p:sldId id="286" r:id="rId12"/>
    <p:sldId id="284" r:id="rId13"/>
    <p:sldId id="275" r:id="rId14"/>
  </p:sldIdLst>
  <p:sldSz cx="9144000" cy="5143500" type="screen16x9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9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3D5"/>
    <a:srgbClr val="2E3032"/>
    <a:srgbClr val="FCD6C1"/>
    <a:srgbClr val="EDEEE9"/>
    <a:srgbClr val="F9AB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26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58" y="449"/>
      </p:cViewPr>
      <p:guideLst>
        <p:guide orient="horz" pos="159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9372E-6FE6-442E-9CC4-0C2B48B537AE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78727-3F8D-4443-A339-1BF11234078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60A66-BF7E-413C-84E6-448F0439E76D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9657D-319D-4FD3-89AD-D2930A2B6C6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xiongmao"/>
          <p:cNvSpPr/>
          <p:nvPr/>
        </p:nvSpPr>
        <p:spPr>
          <a:xfrm>
            <a:off x="2741509" y="1658934"/>
            <a:ext cx="3644153" cy="1882588"/>
          </a:xfrm>
          <a:prstGeom prst="rect">
            <a:avLst/>
          </a:prstGeom>
          <a:solidFill>
            <a:srgbClr val="FCD6C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7573" y="1925643"/>
            <a:ext cx="5408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2E3032"/>
                </a:solidFill>
                <a:latin typeface="+mj-lt"/>
              </a:rPr>
              <a:t>CS3317 project</a:t>
            </a:r>
            <a:endParaRPr lang="zh-CN" altLang="en-US" sz="5400" dirty="0">
              <a:solidFill>
                <a:srgbClr val="2E3032"/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871063" y="2902761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1826898" y="3029074"/>
            <a:ext cx="5449528" cy="494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rgbClr val="2E3032"/>
                </a:solidFill>
              </a:rPr>
              <a:t>Group member:</a:t>
            </a: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rgbClr val="2E3032"/>
                </a:solidFill>
              </a:rPr>
              <a:t>吴敏  苏畅  宋依雯 </a:t>
            </a:r>
            <a:endParaRPr lang="en-US" altLang="zh-CN" sz="1050" dirty="0">
              <a:solidFill>
                <a:srgbClr val="2E303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6" name="Content Placeholder 2"/>
          <p:cNvSpPr txBox="1"/>
          <p:nvPr/>
        </p:nvSpPr>
        <p:spPr>
          <a:xfrm>
            <a:off x="3999660" y="2629648"/>
            <a:ext cx="1144680" cy="341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/>
              <a:t>4.3 bandit</a:t>
            </a:r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7" name="Picture 1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57" y="725117"/>
            <a:ext cx="3196800" cy="1922400"/>
          </a:xfrm>
          <a:prstGeom prst="rect">
            <a:avLst/>
          </a:prstGeom>
        </p:spPr>
      </p:pic>
      <p:sp>
        <p:nvSpPr>
          <p:cNvPr id="18" name="Content Placeholder 2"/>
          <p:cNvSpPr txBox="1"/>
          <p:nvPr/>
        </p:nvSpPr>
        <p:spPr>
          <a:xfrm>
            <a:off x="3704034" y="4836688"/>
            <a:ext cx="1735932" cy="449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4.4 Preprocessing</a:t>
            </a:r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20" name="Picture 19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57" y="2924819"/>
            <a:ext cx="3196800" cy="1922400"/>
          </a:xfrm>
          <a:prstGeom prst="rect">
            <a:avLst/>
          </a:prstGeom>
        </p:spPr>
      </p:pic>
      <p:graphicFrame>
        <p:nvGraphicFramePr>
          <p:cNvPr id="3" name="Table 4"/>
          <p:cNvGraphicFramePr>
            <a:graphicFrameLocks noGrp="1"/>
          </p:cNvGraphicFramePr>
          <p:nvPr/>
        </p:nvGraphicFramePr>
        <p:xfrm>
          <a:off x="4737276" y="719345"/>
          <a:ext cx="2980944" cy="1928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6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36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36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148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using MLR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heuristic = RSR 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 UCB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54.43s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16.52s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≥200s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24.36s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≥200s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64.22s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4737276" y="2924819"/>
          <a:ext cx="2980944" cy="192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77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58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7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bmc-1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without llighter-NiVER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with lighter-NiVER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VSIDS+MLR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57.5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14.53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LRB+MLR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33.15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22.21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CHB+MLR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59.2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18.76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4579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05" y="1254198"/>
            <a:ext cx="3551513" cy="2939183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2684" y="865459"/>
            <a:ext cx="2702022" cy="388739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More data</a:t>
            </a:r>
            <a:r>
              <a:rPr lang="en-US" altLang="zh-CN" sz="24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…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807" y="725117"/>
            <a:ext cx="3875380" cy="162937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711" y="2510558"/>
            <a:ext cx="3879572" cy="220741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866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Future work…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62709" y="1182886"/>
            <a:ext cx="7886700" cy="3263504"/>
          </a:xfrm>
        </p:spPr>
        <p:txBody>
          <a:bodyPr/>
          <a:lstStyle/>
          <a:p>
            <a:r>
              <a:rPr lang="en-US" altLang="zh-CN" sz="2400" dirty="0"/>
              <a:t>More bandit algorithms</a:t>
            </a:r>
          </a:p>
          <a:p>
            <a:pPr lvl="1"/>
            <a:r>
              <a:rPr lang="en-US" altLang="zh-CN" sz="2000" dirty="0" err="1"/>
              <a:t>Eg.</a:t>
            </a:r>
            <a:r>
              <a:rPr lang="en-US" altLang="zh-CN" sz="2000" dirty="0"/>
              <a:t> EXP3</a:t>
            </a:r>
          </a:p>
          <a:p>
            <a:r>
              <a:rPr lang="en-US" altLang="zh-CN" sz="2400" dirty="0"/>
              <a:t>other preprocessing techniques</a:t>
            </a:r>
          </a:p>
          <a:p>
            <a:pPr lvl="1"/>
            <a:r>
              <a:rPr lang="en-US" altLang="zh-CN" sz="2000" dirty="0" err="1"/>
              <a:t>Eg.</a:t>
            </a:r>
            <a:r>
              <a:rPr lang="en-US" altLang="zh-CN" sz="2000" dirty="0"/>
              <a:t> subsumption</a:t>
            </a:r>
          </a:p>
          <a:p>
            <a:r>
              <a:rPr lang="en-US" altLang="zh-CN" sz="2400" dirty="0"/>
              <a:t>parallel techniques in python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2741509" y="1658934"/>
            <a:ext cx="3644153" cy="1882588"/>
          </a:xfrm>
          <a:prstGeom prst="rect">
            <a:avLst/>
          </a:prstGeom>
          <a:solidFill>
            <a:srgbClr val="FCD6C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80187" y="2110085"/>
            <a:ext cx="36054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rgbClr val="2E3032"/>
                </a:solidFill>
                <a:effectLst/>
                <a:uLnTx/>
                <a:uFillTx/>
                <a:latin typeface="华文细黑" panose="02010600040101010101" charset="-122"/>
                <a:ea typeface="微软雅黑 Light" panose="020B0502040204020203" charset="-122"/>
                <a:cs typeface="+mn-cs"/>
              </a:rPr>
              <a:t>T</a:t>
            </a:r>
            <a:r>
              <a:rPr lang="en-US" altLang="zh-CN" sz="5400" dirty="0">
                <a:solidFill>
                  <a:srgbClr val="2E3032"/>
                </a:solidFill>
                <a:latin typeface="华文细黑" panose="02010600040101010101" charset="-122"/>
                <a:ea typeface="微软雅黑 Light" panose="020B0502040204020203" charset="-122"/>
              </a:rPr>
              <a:t>hank You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2E3032"/>
              </a:solidFill>
              <a:effectLst/>
              <a:uLnTx/>
              <a:uFillTx/>
              <a:latin typeface="华文细黑" panose="02010600040101010101" charset="-122"/>
              <a:ea typeface="微软雅黑 Light" panose="020B0502040204020203" charset="-122"/>
              <a:cs typeface="+mn-cs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871061" y="3006601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16674" y="966161"/>
            <a:ext cx="7693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GitHub repository URL: https://github.com/qiemanqieman/advanced-sat-solver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0396" y="0"/>
            <a:ext cx="2366682" cy="5143500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60916" y="785788"/>
            <a:ext cx="23246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2E3032"/>
                </a:solidFill>
                <a:latin typeface="+mj-lt"/>
              </a:rPr>
              <a:t>Outline</a:t>
            </a:r>
            <a:endParaRPr lang="zh-CN" altLang="en-US" sz="4800" dirty="0">
              <a:solidFill>
                <a:srgbClr val="2E3032"/>
              </a:solidFill>
              <a:latin typeface="+mj-lt"/>
            </a:endParaRP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47078" y="322460"/>
            <a:ext cx="472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01.</a:t>
            </a:r>
            <a:r>
              <a:rPr lang="zh-CN" altLang="en-US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Fundamental</a:t>
            </a:r>
            <a:r>
              <a:rPr lang="zh-CN" altLang="en-US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changes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0" name="矩形 29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66558" y="1616785"/>
            <a:ext cx="18453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1" name="矩形 3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47078" y="995254"/>
            <a:ext cx="31518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2" name="矩形 3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66558" y="2238316"/>
            <a:ext cx="30492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830729" y="1545913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694" y="845680"/>
            <a:ext cx="2335685" cy="39918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5368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01.</a:t>
            </a:r>
            <a:r>
              <a:rPr lang="zh-CN" altLang="en-US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Fundamental</a:t>
            </a:r>
            <a:r>
              <a:rPr lang="zh-CN" altLang="en-US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changes</a:t>
            </a:r>
            <a:endParaRPr lang="en-US" altLang="zh-CN" sz="3200" dirty="0">
              <a:solidFill>
                <a:srgbClr val="2E3032"/>
              </a:solidFill>
              <a:latin typeface="+mj-lt"/>
            </a:endParaRPr>
          </a:p>
        </p:txBody>
      </p:sp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720119" y="939998"/>
            <a:ext cx="7886700" cy="3263504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Data structure</a:t>
            </a:r>
          </a:p>
          <a:p>
            <a:pPr lvl="1"/>
            <a:r>
              <a:rPr lang="en-US" altLang="zh-CN" sz="2000" i="1" dirty="0"/>
              <a:t>class </a:t>
            </a:r>
            <a:r>
              <a:rPr lang="en-US" altLang="zh-CN" sz="2000" i="1" dirty="0" err="1"/>
              <a:t>AssignInfo</a:t>
            </a:r>
            <a:endParaRPr lang="en-US" altLang="zh-CN" sz="2000" i="1" dirty="0"/>
          </a:p>
          <a:p>
            <a:pPr lvl="1"/>
            <a:r>
              <a:rPr lang="en-US" altLang="zh-CN" sz="2000" dirty="0"/>
              <a:t>Reduce the complexity of the major operations from </a:t>
            </a:r>
            <a:r>
              <a:rPr lang="pt-BR" altLang="zh-CN" sz="2000" dirty="0"/>
              <a:t>O(N) to O(logN)</a:t>
            </a:r>
            <a:endParaRPr lang="en-US" altLang="zh-CN" sz="2000" dirty="0"/>
          </a:p>
          <a:p>
            <a:r>
              <a:rPr lang="en-US" altLang="zh-CN" sz="2400" dirty="0"/>
              <a:t>Modules</a:t>
            </a:r>
          </a:p>
          <a:p>
            <a:pPr lvl="1"/>
            <a:r>
              <a:rPr lang="en-US" altLang="zh-CN" sz="2000" dirty="0"/>
              <a:t>improve the program's structure and clarity</a:t>
            </a:r>
          </a:p>
          <a:p>
            <a:pPr lvl="1"/>
            <a:r>
              <a:rPr lang="en-US" altLang="zh-CN" sz="2000" dirty="0"/>
              <a:t>facilitate workload division and collaboration</a:t>
            </a:r>
          </a:p>
          <a:p>
            <a:pPr lvl="1"/>
            <a:r>
              <a:rPr lang="en-US" altLang="zh-CN" sz="2000" i="1" dirty="0"/>
              <a:t>heuristic, restart, bandit and preprocess</a:t>
            </a:r>
            <a:endParaRPr lang="zh-CN" altLang="en-US" sz="2000" i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/>
              <a:t>2.1  Better branching heuristics</a:t>
            </a:r>
            <a:endParaRPr lang="en-US" altLang="zh-CN" sz="2400" dirty="0"/>
          </a:p>
          <a:p>
            <a:r>
              <a:rPr lang="en-US" altLang="zh-CN" sz="2400" i="1" dirty="0"/>
              <a:t>class Heuristic</a:t>
            </a:r>
          </a:p>
          <a:p>
            <a:pPr lvl="1"/>
            <a:r>
              <a:rPr lang="en-US" altLang="zh-CN" sz="2000" dirty="0"/>
              <a:t>VSIDS-based	</a:t>
            </a:r>
            <a:r>
              <a:rPr lang="en-US" altLang="zh-CN" sz="2000" i="1" dirty="0"/>
              <a:t>- VSIDS</a:t>
            </a:r>
          </a:p>
          <a:p>
            <a:pPr lvl="1"/>
            <a:r>
              <a:rPr lang="en-US" altLang="zh-CN" sz="2000" dirty="0"/>
              <a:t>LRB-based	</a:t>
            </a:r>
            <a:r>
              <a:rPr lang="en-US" altLang="zh-CN" sz="2000" i="1" dirty="0"/>
              <a:t>- ERWA, RSR and LRB</a:t>
            </a:r>
          </a:p>
          <a:p>
            <a:pPr lvl="1"/>
            <a:r>
              <a:rPr lang="en-US" altLang="zh-CN" sz="2000" dirty="0"/>
              <a:t>CHB-based	</a:t>
            </a:r>
            <a:r>
              <a:rPr lang="en-US" altLang="zh-CN" sz="2000" i="1" dirty="0"/>
              <a:t>- CHB</a:t>
            </a:r>
            <a:endParaRPr lang="zh-CN" altLang="en-US" sz="2000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2.2  Restarting</a:t>
            </a:r>
            <a:endParaRPr lang="en-US" altLang="zh-CN" sz="2400" dirty="0"/>
          </a:p>
          <a:p>
            <a:r>
              <a:rPr lang="en-US" altLang="zh-CN" sz="2400" dirty="0"/>
              <a:t>MLR (machine learning-based restart)</a:t>
            </a:r>
          </a:p>
          <a:p>
            <a:pPr lvl="1"/>
            <a:r>
              <a:rPr lang="en-US" altLang="zh-CN" sz="2000" dirty="0"/>
              <a:t>decide whether to restart </a:t>
            </a:r>
          </a:p>
          <a:p>
            <a:r>
              <a:rPr lang="en-US" altLang="zh-CN" sz="2400" dirty="0"/>
              <a:t>UCB </a:t>
            </a:r>
          </a:p>
          <a:p>
            <a:pPr lvl="1"/>
            <a:r>
              <a:rPr lang="en-US" altLang="zh-CN" sz="2000" dirty="0"/>
              <a:t>applied after a restart</a:t>
            </a:r>
          </a:p>
          <a:p>
            <a:pPr lvl="1"/>
            <a:r>
              <a:rPr lang="en-US" altLang="zh-CN" sz="2000" dirty="0"/>
              <a:t>decide which heuristic to choose</a:t>
            </a:r>
          </a:p>
          <a:p>
            <a:pPr lvl="1"/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2.3  Preprocessing techniques</a:t>
            </a:r>
            <a:endParaRPr lang="en-US" altLang="zh-CN" sz="2400" dirty="0"/>
          </a:p>
          <a:p>
            <a:r>
              <a:rPr lang="en-US" altLang="zh-CN" sz="2400" dirty="0" err="1"/>
              <a:t>NiVER</a:t>
            </a:r>
            <a:r>
              <a:rPr lang="en-US" altLang="zh-CN" sz="2400" dirty="0"/>
              <a:t> (non-increasing variable elimination resolution)</a:t>
            </a:r>
          </a:p>
          <a:p>
            <a:pPr lvl="1"/>
            <a:r>
              <a:rPr lang="en-US" altLang="zh-CN" sz="2000" dirty="0"/>
              <a:t>check whether a variable can be removed</a:t>
            </a:r>
          </a:p>
          <a:p>
            <a:r>
              <a:rPr lang="en-US" altLang="zh-CN" sz="2400" dirty="0"/>
              <a:t>A lighter </a:t>
            </a:r>
            <a:r>
              <a:rPr lang="en-US" altLang="zh-CN" sz="2400" dirty="0" err="1"/>
              <a:t>NiVER</a:t>
            </a:r>
            <a:endParaRPr lang="en-US" altLang="zh-CN" sz="2400" dirty="0"/>
          </a:p>
          <a:p>
            <a:pPr lvl="1"/>
            <a:r>
              <a:rPr lang="en-US" altLang="zh-CN" sz="2000" dirty="0"/>
              <a:t>produce fast preprocessing</a:t>
            </a:r>
          </a:p>
          <a:p>
            <a:r>
              <a:rPr lang="en-US" altLang="zh-CN" sz="2400" dirty="0"/>
              <a:t>Pure literal elimination</a:t>
            </a:r>
          </a:p>
          <a:p>
            <a:pPr lvl="1"/>
            <a:r>
              <a:rPr lang="en-US" altLang="zh-CN" sz="2000" dirty="0"/>
              <a:t>remove all clauses that contain a pure literal</a:t>
            </a:r>
          </a:p>
          <a:p>
            <a:pPr lvl="1"/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081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3.1 auxiliary testing tools</a:t>
            </a:r>
          </a:p>
          <a:p>
            <a:r>
              <a:rPr lang="en-US" altLang="zh-CN" sz="2400" dirty="0"/>
              <a:t>GUI</a:t>
            </a:r>
          </a:p>
          <a:p>
            <a:r>
              <a:rPr lang="en-US" altLang="zh-CN" sz="2400" dirty="0"/>
              <a:t>Test script</a:t>
            </a:r>
          </a:p>
          <a:p>
            <a:pPr lvl="1"/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308291"/>
            <a:ext cx="3533052" cy="21517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081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342900" lvl="1" indent="0">
              <a:buNone/>
            </a:pPr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10" name="Screen Recording 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3565" y="725117"/>
            <a:ext cx="6863955" cy="41929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13"/>
    </mc:Choice>
    <mc:Fallback xmlns="">
      <p:transition spd="slow" advTm="32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" name="Content Placeholder 2"/>
          <p:cNvSpPr txBox="1"/>
          <p:nvPr/>
        </p:nvSpPr>
        <p:spPr>
          <a:xfrm>
            <a:off x="3487554" y="2641519"/>
            <a:ext cx="2168892" cy="375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400" dirty="0"/>
              <a:t>4.1 branching heuristics </a:t>
            </a:r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42" y="710836"/>
            <a:ext cx="3196794" cy="1921532"/>
          </a:xfrm>
          <a:prstGeom prst="rect">
            <a:avLst/>
          </a:prstGeom>
        </p:spPr>
      </p:pic>
      <p:sp>
        <p:nvSpPr>
          <p:cNvPr id="14" name="Content Placeholder 2"/>
          <p:cNvSpPr txBox="1"/>
          <p:nvPr/>
        </p:nvSpPr>
        <p:spPr>
          <a:xfrm>
            <a:off x="3487554" y="4887159"/>
            <a:ext cx="1877568" cy="375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6400" dirty="0"/>
              <a:t>4.2 restarting policy</a:t>
            </a:r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5" name="Picture 1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26" y="2932626"/>
            <a:ext cx="3196800" cy="1922400"/>
          </a:xfrm>
          <a:prstGeom prst="rect">
            <a:avLst/>
          </a:prstGeom>
        </p:spPr>
      </p:pic>
      <p:graphicFrame>
        <p:nvGraphicFramePr>
          <p:cNvPr id="26" name="Table 26"/>
          <p:cNvGraphicFramePr>
            <a:graphicFrameLocks noGrp="1"/>
          </p:cNvGraphicFramePr>
          <p:nvPr/>
        </p:nvGraphicFramePr>
        <p:xfrm>
          <a:off x="4669536" y="710529"/>
          <a:ext cx="3023616" cy="1907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5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37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6999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Baseline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The best heuristic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19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bmc-1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1095.44s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4.45s(RSR)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9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test1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≥30min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/>
                        <a:t>0.0040s(LRB)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904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test10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≥30min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3.65s(CHB)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7" name="Table 28"/>
          <p:cNvGraphicFramePr>
            <a:graphicFrameLocks noGrp="1"/>
          </p:cNvGraphicFramePr>
          <p:nvPr/>
        </p:nvGraphicFramePr>
        <p:xfrm>
          <a:off x="4669536" y="2929740"/>
          <a:ext cx="3023616" cy="1928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3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6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995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7148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heuristic = VSIDS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without MLR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 MLR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test3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7.06s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1.75s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test5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116.07s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9.88s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test7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128.63s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16.06s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738f9c42-0964-4584-8322-3c59d9cbab89"/>
</p:tagLst>
</file>

<file path=ppt/theme/theme1.xml><?xml version="1.0" encoding="utf-8"?>
<a:theme xmlns:a="http://schemas.openxmlformats.org/drawingml/2006/main" name="Office 主题​​">
  <a:themeElements>
    <a:clrScheme name="藕粉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D6C1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华文细黑">
      <a:majorFont>
        <a:latin typeface="华文细黑"/>
        <a:ea typeface="华文细黑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302</Words>
  <Application>Microsoft Office PowerPoint</Application>
  <PresentationFormat>On-screen Show (16:9)</PresentationFormat>
  <Paragraphs>116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Söhne</vt:lpstr>
      <vt:lpstr>华文细黑</vt:lpstr>
      <vt:lpstr>等线</vt:lpstr>
      <vt:lpstr>Arial</vt:lpstr>
      <vt:lpstr>Calibri</vt:lpstr>
      <vt:lpstr>Calibri Light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kan</dc:creator>
  <dc:description>http://www.ypppt.com/</dc:description>
  <cp:lastModifiedBy>wu min</cp:lastModifiedBy>
  <cp:revision>27</cp:revision>
  <dcterms:created xsi:type="dcterms:W3CDTF">2018-05-21T13:45:00Z</dcterms:created>
  <dcterms:modified xsi:type="dcterms:W3CDTF">2023-01-03T09:25:18Z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3FD20ED98F9E4BE2BC5BD4C4D1CBD192</vt:lpwstr>
  </property>
  <property fmtid="{D5CDD505-2E9C-101B-9397-08002B2CF9AE}" pid="3" name="KSOProductBuildVer">
    <vt:lpwstr>2052-11.1.0.12980</vt:lpwstr>
  </property>
</Properties>
</file>

<file path=docProps/thumbnail.jpeg>
</file>